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handoutMasterIdLst>
    <p:handoutMasterId r:id="rId28"/>
  </p:handoutMasterIdLst>
  <p:sldIdLst>
    <p:sldId id="786" r:id="rId3"/>
    <p:sldId id="749" r:id="rId4"/>
    <p:sldId id="753" r:id="rId5"/>
    <p:sldId id="755" r:id="rId6"/>
    <p:sldId id="759" r:id="rId7"/>
    <p:sldId id="761" r:id="rId8"/>
    <p:sldId id="763" r:id="rId9"/>
    <p:sldId id="765" r:id="rId10"/>
    <p:sldId id="767" r:id="rId11"/>
    <p:sldId id="727" r:id="rId12"/>
    <p:sldId id="797" r:id="rId13"/>
    <p:sldId id="737" r:id="rId14"/>
    <p:sldId id="739" r:id="rId15"/>
    <p:sldId id="741" r:id="rId16"/>
    <p:sldId id="769" r:id="rId17"/>
    <p:sldId id="773" r:id="rId18"/>
    <p:sldId id="775" r:id="rId19"/>
    <p:sldId id="777" r:id="rId20"/>
    <p:sldId id="779" r:id="rId21"/>
    <p:sldId id="801" r:id="rId22"/>
    <p:sldId id="802" r:id="rId23"/>
    <p:sldId id="803" r:id="rId24"/>
    <p:sldId id="804" r:id="rId25"/>
    <p:sldId id="800" r:id="rId26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28" autoAdjust="0"/>
    <p:restoredTop sz="70516" autoAdjust="0"/>
  </p:normalViewPr>
  <p:slideViewPr>
    <p:cSldViewPr showGuides="1">
      <p:cViewPr varScale="1">
        <p:scale>
          <a:sx n="48" d="100"/>
          <a:sy n="48" d="100"/>
        </p:scale>
        <p:origin x="-67" y="-22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4637312746125838E-2"/>
          <c:y val="2.7939986961339418E-2"/>
          <c:w val="0.8063662168055713"/>
          <c:h val="0.830319029184452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1"/>
              <c:layout>
                <c:manualLayout>
                  <c:x val="-1.2459234507729844E-2"/>
                  <c:y val="3.251048482844041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7.3311326652264475E-3"/>
                  <c:y val="-2.32833224677828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67</c:v>
                </c:pt>
                <c:pt idx="1">
                  <c:v>17.899999999999999</c:v>
                </c:pt>
                <c:pt idx="2">
                  <c:v>49.2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3046326749078194E-3"/>
                  <c:y val="9.2289956931353428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492737476558587E-3"/>
                  <c:y val="5.5796216401451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66.5</c:v>
                </c:pt>
                <c:pt idx="1">
                  <c:v>17.3</c:v>
                </c:pt>
                <c:pt idx="2">
                  <c:v>49.2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271071506615144E-2"/>
                  <c:y val="4.405497944100959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921640356385141E-2"/>
                  <c:y val="-4.6566644935565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1400374140479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категорию</c:v>
                </c:pt>
                <c:pt idx="1">
                  <c:v>высшая категория</c:v>
                </c:pt>
                <c:pt idx="2">
                  <c:v>первая категория </c:v>
                </c:pt>
              </c:strCache>
            </c:strRef>
          </c:cat>
          <c:val>
            <c:numRef>
              <c:f>Лист1!$D$2:$D$4</c:f>
              <c:numCache>
                <c:formatCode>0.0</c:formatCode>
                <c:ptCount val="3"/>
                <c:pt idx="0">
                  <c:v>65.7</c:v>
                </c:pt>
                <c:pt idx="1">
                  <c:v>17</c:v>
                </c:pt>
                <c:pt idx="2">
                  <c:v>48.7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0885632"/>
        <c:axId val="100887168"/>
      </c:barChart>
      <c:catAx>
        <c:axId val="100885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00887168"/>
        <c:crosses val="autoZero"/>
        <c:auto val="1"/>
        <c:lblAlgn val="ctr"/>
        <c:lblOffset val="100"/>
        <c:noMultiLvlLbl val="0"/>
      </c:catAx>
      <c:valAx>
        <c:axId val="10088716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0088563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2015-2016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0"/>
              <c:layout>
                <c:manualLayout>
                  <c:x val="-1.8529242758893137E-2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72.099999999999994</c:v>
                </c:pt>
                <c:pt idx="1">
                  <c:v>14</c:v>
                </c:pt>
                <c:pt idx="2">
                  <c:v>58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2016-2017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74.3</c:v>
                </c:pt>
                <c:pt idx="1">
                  <c:v>13.5</c:v>
                </c:pt>
                <c:pt idx="2">
                  <c:v>60.8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81686015191509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2759790982061091E-3"/>
                  <c:y val="-7.5586839557509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506807897430374E-3"/>
                  <c:y val="2.5193629279286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0.00</c:formatCode>
                <c:ptCount val="3"/>
                <c:pt idx="0">
                  <c:v>73.06</c:v>
                </c:pt>
                <c:pt idx="1">
                  <c:v>12.37</c:v>
                </c:pt>
                <c:pt idx="2">
                  <c:v>60.69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74.75</c:v>
                </c:pt>
                <c:pt idx="1">
                  <c:v>12.62</c:v>
                </c:pt>
                <c:pt idx="2">
                  <c:v>62.13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732416"/>
        <c:axId val="136106752"/>
      </c:barChart>
      <c:catAx>
        <c:axId val="1347324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36106752"/>
        <c:crosses val="autoZero"/>
        <c:auto val="1"/>
        <c:lblAlgn val="ctr"/>
        <c:lblOffset val="100"/>
        <c:noMultiLvlLbl val="0"/>
      </c:catAx>
      <c:valAx>
        <c:axId val="13610675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347324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462275344982754E-3"/>
          <c:y val="3.0234735823003792E-2"/>
          <c:w val="0.8437864788958902"/>
          <c:h val="0.876381989302775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2016-2017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dLbls>
            <c:dLbl>
              <c:idx val="0"/>
              <c:layout>
                <c:manualLayout>
                  <c:x val="-1.4252983084630717E-3"/>
                  <c:y val="7.67156823844969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9772845624809207E-3"/>
                  <c:y val="2.6323774970276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678590026755732E-2"/>
                  <c:y val="1.05293027142921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74.680000000000007</c:v>
                </c:pt>
                <c:pt idx="1">
                  <c:v>10.85</c:v>
                </c:pt>
                <c:pt idx="2">
                  <c:v>63.83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2017-2018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Лист1!$C$2:$C$4</c:f>
              <c:numCache>
                <c:formatCode>0.00</c:formatCode>
                <c:ptCount val="3"/>
                <c:pt idx="0">
                  <c:v>75.69</c:v>
                </c:pt>
                <c:pt idx="1">
                  <c:v>10.66</c:v>
                </c:pt>
                <c:pt idx="2">
                  <c:v>65.03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2018-2019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781686015191509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2759790982061091E-3"/>
                  <c:y val="-7.55868395575094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506807897430374E-3"/>
                  <c:y val="2.5193629279286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всего имеют категории</c:v>
                </c:pt>
                <c:pt idx="1">
                  <c:v>высшая категория</c:v>
                </c:pt>
                <c:pt idx="2">
                  <c:v>первая категория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78.88</c:v>
                </c:pt>
                <c:pt idx="1">
                  <c:v>11.42</c:v>
                </c:pt>
                <c:pt idx="2">
                  <c:v>67.459999999999994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638336"/>
        <c:axId val="130090112"/>
      </c:barChart>
      <c:catAx>
        <c:axId val="128638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30090112"/>
        <c:crosses val="autoZero"/>
        <c:auto val="1"/>
        <c:lblAlgn val="ctr"/>
        <c:lblOffset val="100"/>
        <c:noMultiLvlLbl val="0"/>
      </c:catAx>
      <c:valAx>
        <c:axId val="130090112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2863833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301" cy="493237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890" y="1"/>
            <a:ext cx="2919301" cy="493237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502"/>
            <a:ext cx="2919301" cy="49323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890" y="9371502"/>
            <a:ext cx="2919301" cy="49323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pPr/>
              <a:t>21.01.2019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34" tIns="45317" rIns="90634" bIns="453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0634" tIns="45317" rIns="90634" bIns="45317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6"/>
          </a:xfrm>
          <a:prstGeom prst="rect">
            <a:avLst/>
          </a:prstGeom>
        </p:spPr>
        <p:txBody>
          <a:bodyPr vert="horz" lIns="90634" tIns="45317" rIns="90634" bIns="45317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685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9375" y="739775"/>
            <a:ext cx="6577013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18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D32B175-2055-4727-9BC0-C146CC24E7E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FC1116B-AEDF-4930-AB78-18028C78E33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902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42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1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5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F9ED-559B-4D5C-A40E-70B2972C2CF8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28859-4214-48E3-A74F-A19E8540D735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A23E9-4598-457C-8474-D281BBE5B956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3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8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5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3692C-B54B-44BA-8DF0-7EC85B6C26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394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07411-696A-46F5-A752-A8AE8831ECF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293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4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41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9EC02-9357-4EFC-A73B-1933E6C8D8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2322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7E3F7-1128-4875-AA41-DBD85F26B3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53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8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70" indent="0">
              <a:buNone/>
              <a:defRPr sz="2667" b="1"/>
            </a:lvl2pPr>
            <a:lvl3pPr marL="1219140" indent="0">
              <a:buNone/>
              <a:defRPr sz="2400" b="1"/>
            </a:lvl3pPr>
            <a:lvl4pPr marL="1828709" indent="0">
              <a:buNone/>
              <a:defRPr sz="2133" b="1"/>
            </a:lvl4pPr>
            <a:lvl5pPr marL="2438278" indent="0">
              <a:buNone/>
              <a:defRPr sz="2133" b="1"/>
            </a:lvl5pPr>
            <a:lvl6pPr marL="3047848" indent="0">
              <a:buNone/>
              <a:defRPr sz="2133" b="1"/>
            </a:lvl6pPr>
            <a:lvl7pPr marL="3657418" indent="0">
              <a:buNone/>
              <a:defRPr sz="2133" b="1"/>
            </a:lvl7pPr>
            <a:lvl8pPr marL="4266987" indent="0">
              <a:buNone/>
              <a:defRPr sz="2133" b="1"/>
            </a:lvl8pPr>
            <a:lvl9pPr marL="4876557" indent="0">
              <a:buNone/>
              <a:defRPr sz="21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9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31F08-8878-497F-8A9B-E62B471927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8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352C1-831A-4CCB-8C70-CBC2D8F4505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0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6D3E0-CAC2-43BA-A173-F41E693394D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5775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1EC8F-78AC-429B-9CF0-958DBE387FA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6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ED563-ED29-4141-878B-B83BA519F03C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29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442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70" indent="0">
              <a:buNone/>
              <a:defRPr sz="1600"/>
            </a:lvl2pPr>
            <a:lvl3pPr marL="1219140" indent="0">
              <a:buNone/>
              <a:defRPr sz="1333"/>
            </a:lvl3pPr>
            <a:lvl4pPr marL="1828709" indent="0">
              <a:buNone/>
              <a:defRPr sz="1200"/>
            </a:lvl4pPr>
            <a:lvl5pPr marL="2438278" indent="0">
              <a:buNone/>
              <a:defRPr sz="1200"/>
            </a:lvl5pPr>
            <a:lvl6pPr marL="3047848" indent="0">
              <a:buNone/>
              <a:defRPr sz="1200"/>
            </a:lvl6pPr>
            <a:lvl7pPr marL="3657418" indent="0">
              <a:buNone/>
              <a:defRPr sz="1200"/>
            </a:lvl7pPr>
            <a:lvl8pPr marL="4266987" indent="0">
              <a:buNone/>
              <a:defRPr sz="1200"/>
            </a:lvl8pPr>
            <a:lvl9pPr marL="4876557" indent="0">
              <a:buNone/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5C9AD-24F8-4220-8933-164AD0598CB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66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CEB5-9A87-4A6B-8468-BB553760E1D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603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EB382-9E64-432D-8722-061C16FC82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7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2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872B8-749E-4C74-A894-2BD8C4703997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9C5B9-29D4-494F-B123-1359D40AEB15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03DA4-6BD1-4DF5-95E2-FF5F652092E5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ACFC-1BC0-49F0-832F-32FCA949F762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342FE-08CF-4EE0-9A52-5BF7EC9F6B63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5A6AB-DA54-4E8B-A8B8-147BB6749723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862D-7695-41E7-8830-75069E6FFCFF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18B3-25DE-4981-9533-B95287C6B739}" type="datetime1">
              <a:rPr lang="ru-RU" smtClean="0"/>
              <a:pPr/>
              <a:t>21.01.2019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7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0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fld id="{52EA8965-349C-4DC0-9CF4-E2FF505EFE8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21.01.2019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0"/>
            <a:ext cx="3860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0"/>
            <a:ext cx="2844800" cy="365125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40"/>
            <a:fld id="{905E0CB1-8A1B-4CAB-B415-0D44295713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21914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870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21914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8">
            <a:extLst>
              <a:ext uri="{FF2B5EF4-FFF2-40B4-BE49-F238E27FC236}">
                <a16:creationId xmlns:a16="http://schemas.microsoft.com/office/drawing/2014/main" xmlns="" id="{3B0CA42A-9696-124C-9EBC-C58195588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70338"/>
            <a:ext cx="11593287" cy="6421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азвание 1"/>
          <p:cNvSpPr>
            <a:spLocks noGrp="1"/>
          </p:cNvSpPr>
          <p:nvPr>
            <p:ph type="ctrTitle"/>
          </p:nvPr>
        </p:nvSpPr>
        <p:spPr>
          <a:xfrm>
            <a:off x="263351" y="692696"/>
            <a:ext cx="11809313" cy="3240360"/>
          </a:xfrm>
        </p:spPr>
        <p:txBody>
          <a:bodyPr anchor="t" anchorCtr="0">
            <a:no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ОТДЕЛЬНЫЕ </a:t>
            </a:r>
            <a:r>
              <a:rPr lang="ru-RU" sz="40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АСПЕКТЫ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ФОРМИРОВАНИЯ </a:t>
            </a:r>
            <a:b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МОДЕЛИ НАЦИОНАЛЬНОЙ СИСТЕМЫ </a:t>
            </a:r>
            <a:b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ПРОФЕССИОНАЛЬНОГО РОСТА </a:t>
            </a:r>
            <a:b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ПЕДАГОГИЧЕСКИХ РАБОТНИКОВ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03913" y="6165305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000" b="1" dirty="0" smtClean="0"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70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2061" b="82510"/>
          <a:stretch>
            <a:fillRect/>
          </a:stretch>
        </p:blipFill>
        <p:spPr bwMode="auto">
          <a:xfrm>
            <a:off x="191345" y="0"/>
            <a:ext cx="11881318" cy="150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27824" r="2061" b="9373"/>
          <a:stretch>
            <a:fillRect/>
          </a:stretch>
        </p:blipFill>
        <p:spPr bwMode="auto">
          <a:xfrm>
            <a:off x="-96688" y="1406293"/>
            <a:ext cx="12288688" cy="541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35360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3659" y="81699"/>
            <a:ext cx="560324" cy="66397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1671" y="1567290"/>
            <a:ext cx="10858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491" y="-171400"/>
            <a:ext cx="1207266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российских школах появятся новые должности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старший и ведущий учитель</a:t>
            </a:r>
          </a:p>
          <a:p>
            <a:pPr algn="ctr"/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Согласно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создающейся Национальной системе учительского роста карьера педагога должна двигаться не только по горизонтали, но и по вертикали. Новые должности не уберут прежней классификации по категориям или званиям. Но помогут возродить систему наставничества в профессиональной среде.  </a:t>
            </a:r>
          </a:p>
          <a:p>
            <a:pPr algn="just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Так, "старший учитель"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будет координировать работу других педагогов, методически ее сопровождать и разрабатывать индивидуальные образовательные траектории с учетом особенностей учеников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"Старшим учителем" можно будет стать, только проработав в школе пять лет, и получив предварительно первую или высшую квалификационную категорию.</a:t>
            </a:r>
          </a:p>
          <a:p>
            <a:pPr algn="just"/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"Ведущий учитель" -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это наставник для молодых педагогов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Поэтому здесь требования еще выше - 10 лет стажа плюс высшая квалификационная категория.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"Ведущий учитель" будет помогать другим педагогам "войти" в профессию. Причем не только учителям-предметникам, но и педагогам-психологам, дефектологам, социальным педагогам, интегрировать их работу в образовательный процесс.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701675"/>
            <a:ext cx="13163551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1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3684" y="2492375"/>
            <a:ext cx="9251949" cy="408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азвание 1"/>
          <p:cNvSpPr>
            <a:spLocks noGrp="1"/>
          </p:cNvSpPr>
          <p:nvPr>
            <p:ph type="ctrTitle"/>
          </p:nvPr>
        </p:nvSpPr>
        <p:spPr>
          <a:xfrm>
            <a:off x="1399117" y="692150"/>
            <a:ext cx="10439400" cy="1944688"/>
          </a:xfrm>
        </p:spPr>
        <p:txBody>
          <a:bodyPr rtlCol="0" anchor="t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Потенциал конкурсов профессионального мастерства в рамках 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национальной системы учительского роста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latin typeface="Arial" pitchFamily="34" charset="0"/>
                <a:cs typeface="Arial" pitchFamily="34" charset="0"/>
              </a:rPr>
            </a:br>
            <a:endParaRPr lang="ru-RU" sz="4000" b="1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053" name="Название 1"/>
          <p:cNvSpPr txBox="1">
            <a:spLocks/>
          </p:cNvSpPr>
          <p:nvPr/>
        </p:nvSpPr>
        <p:spPr bwMode="auto">
          <a:xfrm>
            <a:off x="6449485" y="4365626"/>
            <a:ext cx="5742516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</a:pPr>
            <a:endParaRPr lang="ru-RU" sz="2000" b="1" dirty="0">
              <a:solidFill>
                <a:schemeClr val="bg1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66" y="1851025"/>
            <a:ext cx="12192001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0" y="1"/>
            <a:ext cx="12192000" cy="981075"/>
            <a:chOff x="0" y="-20242"/>
            <a:chExt cx="9633520" cy="1000970"/>
          </a:xfrm>
        </p:grpSpPr>
        <p:sp>
          <p:nvSpPr>
            <p:cNvPr id="8201" name="Название 1"/>
            <p:cNvSpPr txBox="1">
              <a:spLocks/>
            </p:cNvSpPr>
            <p:nvPr/>
          </p:nvSpPr>
          <p:spPr bwMode="auto">
            <a:xfrm>
              <a:off x="3656055" y="44546"/>
              <a:ext cx="5112791" cy="693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</a:p>
          </p:txBody>
        </p:sp>
        <p:pic>
          <p:nvPicPr>
            <p:cNvPr id="8202" name="Рисунок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402" y="149391"/>
              <a:ext cx="753248" cy="68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03" name="Название 1"/>
            <p:cNvSpPr txBox="1">
              <a:spLocks/>
            </p:cNvSpPr>
            <p:nvPr/>
          </p:nvSpPr>
          <p:spPr bwMode="auto">
            <a:xfrm>
              <a:off x="1064568" y="584684"/>
              <a:ext cx="2320334" cy="396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80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</a:p>
          </p:txBody>
        </p:sp>
        <p:sp>
          <p:nvSpPr>
            <p:cNvPr id="8204" name="Название 1"/>
            <p:cNvSpPr txBox="1">
              <a:spLocks/>
            </p:cNvSpPr>
            <p:nvPr/>
          </p:nvSpPr>
          <p:spPr bwMode="auto">
            <a:xfrm>
              <a:off x="1065374" y="94757"/>
              <a:ext cx="3778146" cy="545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-20242"/>
              <a:ext cx="8431003" cy="856818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Роль конкурсного движения в формировании национальной системы учительского роста</a:t>
              </a:r>
            </a:p>
          </p:txBody>
        </p:sp>
        <p:sp>
          <p:nvSpPr>
            <p:cNvPr id="10" name="Название 1"/>
            <p:cNvSpPr txBox="1">
              <a:spLocks/>
            </p:cNvSpPr>
            <p:nvPr/>
          </p:nvSpPr>
          <p:spPr>
            <a:xfrm>
              <a:off x="1705936" y="97996"/>
              <a:ext cx="7138171" cy="693228"/>
            </a:xfrm>
            <a:prstGeom prst="rect">
              <a:avLst/>
            </a:prstGeom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8207" name="Рисунок 3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Скругленный прямоугольник 26"/>
          <p:cNvSpPr/>
          <p:nvPr/>
        </p:nvSpPr>
        <p:spPr>
          <a:xfrm>
            <a:off x="239184" y="2276475"/>
            <a:ext cx="4705349" cy="20891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Профессиональные педагогические конкурсы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000751" y="1052514"/>
            <a:ext cx="4991100" cy="11525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Повышение личностно-профессионального статуса учителя</a:t>
            </a: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096000" y="2349500"/>
            <a:ext cx="4895851" cy="10795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Профессиональное развитие учителя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191251" y="3644901"/>
            <a:ext cx="4897967" cy="136842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Механизм независимой оценки профессиональных компетенций учителя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288618" y="5157788"/>
            <a:ext cx="4895849" cy="10080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Повышение престижа профессии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1851025"/>
            <a:ext cx="12192001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3"/>
          <p:cNvGrpSpPr>
            <a:grpSpLocks/>
          </p:cNvGrpSpPr>
          <p:nvPr/>
        </p:nvGrpSpPr>
        <p:grpSpPr bwMode="auto">
          <a:xfrm>
            <a:off x="0" y="1"/>
            <a:ext cx="12192000" cy="981075"/>
            <a:chOff x="0" y="-20242"/>
            <a:chExt cx="9633520" cy="1000970"/>
          </a:xfrm>
        </p:grpSpPr>
        <p:sp>
          <p:nvSpPr>
            <p:cNvPr id="5125" name="Название 1"/>
            <p:cNvSpPr txBox="1">
              <a:spLocks/>
            </p:cNvSpPr>
            <p:nvPr/>
          </p:nvSpPr>
          <p:spPr bwMode="auto">
            <a:xfrm>
              <a:off x="3656055" y="44546"/>
              <a:ext cx="5112791" cy="693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</a:p>
          </p:txBody>
        </p:sp>
        <p:pic>
          <p:nvPicPr>
            <p:cNvPr id="5126" name="Рисунок 5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402" y="149391"/>
              <a:ext cx="753248" cy="68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7" name="Название 1"/>
            <p:cNvSpPr txBox="1">
              <a:spLocks/>
            </p:cNvSpPr>
            <p:nvPr/>
          </p:nvSpPr>
          <p:spPr bwMode="auto">
            <a:xfrm>
              <a:off x="1064568" y="584684"/>
              <a:ext cx="2320334" cy="396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80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</a:p>
          </p:txBody>
        </p:sp>
        <p:sp>
          <p:nvSpPr>
            <p:cNvPr id="5128" name="Название 1"/>
            <p:cNvSpPr txBox="1">
              <a:spLocks/>
            </p:cNvSpPr>
            <p:nvPr/>
          </p:nvSpPr>
          <p:spPr bwMode="auto">
            <a:xfrm>
              <a:off x="1065374" y="94757"/>
              <a:ext cx="3778146" cy="5458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0" y="-20242"/>
              <a:ext cx="8431003" cy="856818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Всероссийские конкурсы профессионального мастерства учителя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Название 1"/>
            <p:cNvSpPr txBox="1">
              <a:spLocks/>
            </p:cNvSpPr>
            <p:nvPr/>
          </p:nvSpPr>
          <p:spPr>
            <a:xfrm>
              <a:off x="1705936" y="97996"/>
              <a:ext cx="7138171" cy="693228"/>
            </a:xfrm>
            <a:prstGeom prst="rect">
              <a:avLst/>
            </a:prstGeom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5131" name="Рисунок 3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124" name="Прямоугольник 14"/>
          <p:cNvSpPr>
            <a:spLocks noChangeArrowheads="1"/>
          </p:cNvSpPr>
          <p:nvPr/>
        </p:nvSpPr>
        <p:spPr bwMode="auto">
          <a:xfrm>
            <a:off x="345793" y="981076"/>
            <a:ext cx="10607725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Конкурс на получение денежного поощрения лучшими учителями образовательных организаций, реализующих образовательные программы начального общего, основного общего и среднего общего образования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«Учитель года России» 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профессионального мастерства </a:t>
            </a: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«Учитель-дефектолог России» 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«Педагогический дебют»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профессиональный конкурс педагогических работников, специалистов в области воспитания «Воспитать человека»</a:t>
            </a:r>
          </a:p>
          <a:p>
            <a:pPr algn="just"/>
            <a:endParaRPr lang="ru-RU" sz="2000" b="1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>
                <a:latin typeface="Arial" pitchFamily="34" charset="0"/>
                <a:cs typeface="Arial" pitchFamily="34" charset="0"/>
              </a:rPr>
              <a:t>Всероссийский конкурс в области педагогики, воспитания и работы с детьми и молодежью до 20 лет «За нравственный подвиг учителя»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8">
            <a:extLst>
              <a:ext uri="{FF2B5EF4-FFF2-40B4-BE49-F238E27FC236}">
                <a16:creationId xmlns:a16="http://schemas.microsoft.com/office/drawing/2014/main" xmlns="" id="{3B0CA42A-9696-124C-9EBC-C581955889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01675"/>
            <a:ext cx="13163063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9">
            <a:extLst>
              <a:ext uri="{FF2B5EF4-FFF2-40B4-BE49-F238E27FC236}">
                <a16:creationId xmlns:a16="http://schemas.microsoft.com/office/drawing/2014/main" xmlns="" id="{906B6661-7A73-1045-BACB-46A204AFDA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11" y="2492896"/>
            <a:ext cx="9253132" cy="408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азвание 1"/>
          <p:cNvSpPr>
            <a:spLocks noGrp="1"/>
          </p:cNvSpPr>
          <p:nvPr>
            <p:ph type="ctrTitle"/>
          </p:nvPr>
        </p:nvSpPr>
        <p:spPr>
          <a:xfrm>
            <a:off x="335361" y="692696"/>
            <a:ext cx="12289364" cy="1944216"/>
          </a:xfrm>
        </p:spPr>
        <p:txBody>
          <a:bodyPr anchor="t" anchorCtr="0">
            <a:noAutofit/>
          </a:bodyPr>
          <a:lstStyle/>
          <a:p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Государственные и 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ведомственные </a:t>
            </a:r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награды </a:t>
            </a:r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элемент национальной системы профессионального роста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педагогических </a:t>
            </a:r>
            <a:r>
              <a:rPr lang="ru-RU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работников</a:t>
            </a:r>
            <a:endParaRPr lang="ru-RU" sz="4800" b="1" dirty="0">
              <a:solidFill>
                <a:schemeClr val="bg1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5" name="Название 1"/>
          <p:cNvSpPr txBox="1">
            <a:spLocks/>
          </p:cNvSpPr>
          <p:nvPr/>
        </p:nvSpPr>
        <p:spPr>
          <a:xfrm>
            <a:off x="6096000" y="4797152"/>
            <a:ext cx="5568619" cy="125587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1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1251203" y="98797"/>
              <a:ext cx="7137176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ПРОФЕССИОНАЛЬНЫЙ РОСТ ПЕДАГОГОВ</a:t>
              </a:r>
              <a:endParaRPr lang="ru-RU" sz="24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Box 12"/>
          <p:cNvSpPr txBox="1"/>
          <p:nvPr/>
        </p:nvSpPr>
        <p:spPr>
          <a:xfrm>
            <a:off x="191344" y="1196752"/>
            <a:ext cx="3888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 smtClean="0">
                <a:latin typeface="Arial" pitchFamily="34" charset="0"/>
                <a:cs typeface="Arial" pitchFamily="34" charset="0"/>
              </a:rPr>
              <a:t>Вертикальный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рост: движение по карьерной лестнице с занятием новых должностей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1345" y="3429000"/>
            <a:ext cx="117394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latin typeface="Arial" pitchFamily="34" charset="0"/>
                <a:cs typeface="Arial" pitchFamily="34" charset="0"/>
              </a:rPr>
              <a:t>Горизонтальный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рост: официально подтвержденные статусы – свидетельство высоких результатов профессиональной деятельности (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 квалификационную категорию,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награды,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звания, победа в профессиональных конкурсах, наличие учёной степени, сертификат эксперта и др.)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21335711">
            <a:off x="387790" y="5153373"/>
            <a:ext cx="11524548" cy="92430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Наградная система (профессиональные статусы)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23"/>
          <p:cNvGrpSpPr/>
          <p:nvPr/>
        </p:nvGrpSpPr>
        <p:grpSpPr>
          <a:xfrm>
            <a:off x="4079776" y="908720"/>
            <a:ext cx="7776864" cy="2232248"/>
            <a:chOff x="3059832" y="908720"/>
            <a:chExt cx="5832648" cy="2232248"/>
          </a:xfrm>
        </p:grpSpPr>
        <p:cxnSp>
          <p:nvCxnSpPr>
            <p:cNvPr id="17" name="Прямая со стрелкой 16"/>
            <p:cNvCxnSpPr/>
            <p:nvPr/>
          </p:nvCxnSpPr>
          <p:spPr>
            <a:xfrm>
              <a:off x="3059832" y="3140968"/>
              <a:ext cx="583264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 стрелкой 18"/>
            <p:cNvCxnSpPr/>
            <p:nvPr/>
          </p:nvCxnSpPr>
          <p:spPr>
            <a:xfrm flipV="1">
              <a:off x="3059832" y="908720"/>
              <a:ext cx="0" cy="223224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28"/>
          <p:cNvGrpSpPr/>
          <p:nvPr/>
        </p:nvGrpSpPr>
        <p:grpSpPr>
          <a:xfrm>
            <a:off x="4562114" y="1801452"/>
            <a:ext cx="6132612" cy="884688"/>
            <a:chOff x="3284909" y="1752224"/>
            <a:chExt cx="4599459" cy="884688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3284909" y="2636912"/>
              <a:ext cx="2727251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6012160" y="2184272"/>
              <a:ext cx="0" cy="43204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012160" y="2184272"/>
              <a:ext cx="936104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948264" y="1752224"/>
              <a:ext cx="0" cy="432048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948264" y="1772816"/>
              <a:ext cx="936104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547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3" y="1850587"/>
            <a:ext cx="12192000" cy="40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0" y="98797"/>
              <a:ext cx="8431214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НАГРАДЫ, ПРИСУЖДАЕМЫЕ НА ФЕДЕРАЛЬНОМ УРОВНЕ</a:t>
              </a:r>
              <a:endParaRPr lang="ru-RU" sz="24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102103"/>
              </p:ext>
            </p:extLst>
          </p:nvPr>
        </p:nvGraphicFramePr>
        <p:xfrm>
          <a:off x="143338" y="1022121"/>
          <a:ext cx="11905324" cy="5503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3848">
                  <a:extLst>
                    <a:ext uri="{9D8B030D-6E8A-4147-A177-3AD203B41FA5}">
                      <a16:colId xmlns:a16="http://schemas.microsoft.com/office/drawing/2014/main" xmlns="" val="2911445276"/>
                    </a:ext>
                  </a:extLst>
                </a:gridCol>
                <a:gridCol w="7921476">
                  <a:extLst>
                    <a:ext uri="{9D8B030D-6E8A-4147-A177-3AD203B41FA5}">
                      <a16:colId xmlns:a16="http://schemas.microsoft.com/office/drawing/2014/main" xmlns="" val="1916847695"/>
                    </a:ext>
                  </a:extLst>
                </a:gridCol>
              </a:tblGrid>
              <a:tr h="14895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Государственные награды Российской Федерации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Почетное звание «Народный учитель Российской Федерации», почетное звание «Заслуженный учитель Российской Федерации»</a:t>
                      </a:r>
                      <a:endParaRPr lang="ru-RU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xmlns="" val="476862447"/>
                  </a:ext>
                </a:extLst>
              </a:tr>
              <a:tr h="14895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Правительства Российской Федерации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Почетная грамота Правительства Российской Федерации в области образования, благодарность Правительства Российской Федерации в области образования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6289314"/>
                  </a:ext>
                </a:extLst>
              </a:tr>
              <a:tr h="1489594"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Ведомственные награды Министерства образования и науки Российской Федерации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Золотой знак отличия Министерства образования и науки Российской Федерации, почетное звание «Почетный работник сферы образования Российской Федерации»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2701531"/>
                  </a:ext>
                </a:extLst>
              </a:tr>
              <a:tr h="1034440">
                <a:tc gridSpan="2">
                  <a:txBody>
                    <a:bodyPr/>
                    <a:lstStyle/>
                    <a:p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по итогам профессиональных конкурсов, организуемых и поддерживаемых </a:t>
                      </a:r>
                      <a:r>
                        <a:rPr lang="ru-RU" sz="2200" b="1" kern="1200" dirty="0" err="1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Минпросвещения</a:t>
                      </a:r>
                      <a:r>
                        <a:rPr lang="ru-RU" sz="22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России</a:t>
                      </a:r>
                      <a:endParaRPr lang="ru-RU" sz="22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7915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45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3" y="1850587"/>
            <a:ext cx="12192000" cy="40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0" y="44624"/>
              <a:ext cx="8431214" cy="746869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НАГРАДЫ РЕГИОНАЛЬНОГО, МУНИЦИПАЛЬНОГО УРОВНЕЙ И УРОВНЯ ОБРАЗОВАТЕЛЬНОЙ ОРГАНИЗАЦИИ</a:t>
              </a:r>
              <a:endParaRPr lang="ru-RU" sz="20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3" b="3748"/>
          <a:stretch/>
        </p:blipFill>
        <p:spPr>
          <a:xfrm>
            <a:off x="1871532" y="836713"/>
            <a:ext cx="8459801" cy="2100412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6418443"/>
              </p:ext>
            </p:extLst>
          </p:nvPr>
        </p:nvGraphicFramePr>
        <p:xfrm>
          <a:off x="1" y="836712"/>
          <a:ext cx="12191998" cy="5688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1623">
                  <a:extLst>
                    <a:ext uri="{9D8B030D-6E8A-4147-A177-3AD203B41FA5}">
                      <a16:colId xmlns:a16="http://schemas.microsoft.com/office/drawing/2014/main" xmlns="" val="2630483028"/>
                    </a:ext>
                  </a:extLst>
                </a:gridCol>
                <a:gridCol w="9480375">
                  <a:extLst>
                    <a:ext uri="{9D8B030D-6E8A-4147-A177-3AD203B41FA5}">
                      <a16:colId xmlns:a16="http://schemas.microsoft.com/office/drawing/2014/main" xmlns="" val="3437664690"/>
                    </a:ext>
                  </a:extLst>
                </a:gridCol>
              </a:tblGrid>
              <a:tr h="236027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Региональный уровень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Почетное звание  «Заслуженный учитель Республики Татарстан» , медаль «За доблестный труд», нагрудный знак «За заслуги в образовании»,  благодарности/благодарственные письма, дипломы/почетные дипломы, а также благодарственные письма Президента Республики Татарстан, Кабинета Министров Республики Татарстан, Государственного Совета Республики Татарстан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96161649"/>
                  </a:ext>
                </a:extLst>
              </a:tr>
              <a:tr h="188314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Муниципальный уровень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Почетные грамоты/грамоты, благодарности/благодарственные письма, дипломы/почетные дипломы/сертификаты; а также благодарственные письма мэра, Администрации муниципалитета, директора муниципального управления образования, городского методического центра и др.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8531232"/>
                  </a:ext>
                </a:extLst>
              </a:tr>
              <a:tr h="1445207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Уровень образовательной организации</a:t>
                      </a:r>
                      <a:endParaRPr lang="ru-RU" sz="2000" b="1" kern="1200" dirty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chemeClr val="lt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Почетная грамота/грамота, благодарность/благодарственное письмо директора школы,  представление к званию лучшего по профессии и др.</a:t>
                      </a:r>
                      <a:endParaRPr lang="ru-RU" sz="2000" b="1" kern="1200" dirty="0">
                        <a:solidFill>
                          <a:schemeClr val="lt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32037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33" y="1850587"/>
            <a:ext cx="12192000" cy="409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0" y="98797"/>
              <a:ext cx="8431214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РАНЖИРОВАНИЕ УРОВНЕЙ АТТЕСТАЦИИ И УРОВНЯ НАГРАД</a:t>
              </a:r>
              <a:endParaRPr lang="ru-RU" sz="32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488379"/>
              </p:ext>
            </p:extLst>
          </p:nvPr>
        </p:nvGraphicFramePr>
        <p:xfrm>
          <a:off x="185911" y="1216534"/>
          <a:ext cx="11809312" cy="53088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76">
                  <a:extLst>
                    <a:ext uri="{9D8B030D-6E8A-4147-A177-3AD203B41FA5}">
                      <a16:colId xmlns:a16="http://schemas.microsoft.com/office/drawing/2014/main" xmlns="" val="1047323419"/>
                    </a:ext>
                  </a:extLst>
                </a:gridCol>
                <a:gridCol w="6624736">
                  <a:extLst>
                    <a:ext uri="{9D8B030D-6E8A-4147-A177-3AD203B41FA5}">
                      <a16:colId xmlns:a16="http://schemas.microsoft.com/office/drawing/2014/main" xmlns="" val="386322104"/>
                    </a:ext>
                  </a:extLst>
                </a:gridCol>
              </a:tblGrid>
              <a:tr h="154126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Соответствие занимаемой должности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Школьные награды и награды муниципального уровня 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61754827"/>
                  </a:ext>
                </a:extLst>
              </a:tr>
              <a:tr h="1541268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Первая</a:t>
                      </a:r>
                      <a:r>
                        <a:rPr lang="ru-RU" sz="2400" b="1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квалификационная категория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муниципального и регионального уровня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7622218"/>
                  </a:ext>
                </a:extLst>
              </a:tr>
              <a:tr h="222627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Высшая квалификационная категория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Награды федерального уровня</a:t>
                      </a:r>
                      <a:endParaRPr lang="ru-RU" sz="24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920" marR="121920"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17544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314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" y="923220"/>
            <a:ext cx="12083005" cy="5150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-384720" y="0"/>
            <a:ext cx="12576720" cy="980728"/>
            <a:chOff x="-303987" y="-20242"/>
            <a:chExt cx="9937507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-303987" y="98796"/>
              <a:ext cx="9147543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ПРЕДПОСЫЛКИ ФОРМИРОВАНИЯ НАЦИОНАЛЬНОЙ СИСТЕМЫ </a:t>
              </a:r>
              <a:r>
                <a:rPr lang="ru-RU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ПРОФЕССИОНАЛЬНОГО </a:t>
              </a:r>
            </a:p>
            <a:p>
              <a:pPr algn="ctr">
                <a:defRPr/>
              </a:pPr>
              <a:r>
                <a:rPr lang="ru-RU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РОСТА ПЕДАГОГИЧЕСКИХ РАБОТНИКОВ</a:t>
              </a:r>
              <a:endParaRPr lang="ru-RU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324497" y="1268762"/>
            <a:ext cx="11758508" cy="592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Приказ Минтруда России от 18 октября 2013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года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№ 544н «Об утверждении профессионального стандарта «Педагог (педагогическая деятельность в сфере дошкольного, начального общего, основного общего, среднего общего образования) (воспитатель, учитель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)»;</a:t>
            </a:r>
          </a:p>
          <a:p>
            <a:pPr marL="2286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Комплексная п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рограмма повышения профессионального уровня </a:t>
            </a:r>
            <a:r>
              <a:rPr lang="ru-RU" sz="2400" b="1" i="1" u="sng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педагогических работников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общеобразовательных организаций </a:t>
            </a:r>
            <a:r>
              <a:rPr lang="ru-RU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4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май </a:t>
            </a:r>
            <a:r>
              <a:rPr lang="ru-RU" sz="24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2014 года</a:t>
            </a:r>
            <a:r>
              <a:rPr lang="ru-RU" sz="2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). </a:t>
            </a:r>
            <a:endParaRPr lang="ru-RU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 направления: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внедрение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профессионального стандарта  педагога;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модернизация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педагогического образования;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обеспечение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перехода к  системе эффективного контракта педагогических работников;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повышение  </a:t>
            </a:r>
            <a:r>
              <a:rPr lang="ru-RU" sz="2400" b="1" kern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социального статуса  и  престижа  профессии </a:t>
            </a:r>
            <a:r>
              <a:rPr lang="ru-RU" sz="2400" b="1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педагога</a:t>
            </a:r>
          </a:p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ru-RU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373663" y="6356350"/>
            <a:ext cx="11856639" cy="52780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5669" y="-16616"/>
            <a:ext cx="1045834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профессионального роста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</a:t>
            </a:r>
            <a:r>
              <a:rPr lang="ru-RU" altLang="ru-RU" sz="24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работников 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РТ</a:t>
            </a:r>
            <a:r>
              <a:rPr lang="ru-RU" altLang="ru-RU" sz="2400" b="1" i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endParaRPr lang="ru-RU" altLang="ru-RU" sz="2400" b="1" i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20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26639225"/>
              </p:ext>
            </p:extLst>
          </p:nvPr>
        </p:nvGraphicFramePr>
        <p:xfrm>
          <a:off x="373663" y="647400"/>
          <a:ext cx="11818337" cy="586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52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63418" y="1"/>
            <a:ext cx="113285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работников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21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7402150"/>
              </p:ext>
            </p:extLst>
          </p:nvPr>
        </p:nvGraphicFramePr>
        <p:xfrm>
          <a:off x="479377" y="980727"/>
          <a:ext cx="11640292" cy="537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Рисунок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48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35361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2" y="1"/>
            <a:ext cx="107443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i="1" dirty="0">
                <a:solidFill>
                  <a:srgbClr val="002060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Качественные показатели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профессионального роста </a:t>
            </a:r>
            <a:endParaRPr lang="ru-RU" altLang="ru-RU" sz="2000" b="1" dirty="0" smtClean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педагогических </a:t>
            </a:r>
            <a:r>
              <a:rPr lang="ru-RU" altLang="ru-RU" sz="2000" b="1" dirty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работников 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ДОУ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Чистопольского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муниципального района</a:t>
            </a:r>
            <a:endParaRPr lang="ru-RU" altLang="ru-RU" sz="2000" b="1" dirty="0">
              <a:solidFill>
                <a:srgbClr val="00206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347200" y="6492878"/>
            <a:ext cx="2844800" cy="365125"/>
          </a:xfrm>
        </p:spPr>
        <p:txBody>
          <a:bodyPr/>
          <a:lstStyle/>
          <a:p>
            <a:fld id="{F5FD19F0-4726-4784-BBD7-2F602B4A98C1}" type="slidenum">
              <a:rPr lang="ru-RU" smtClean="0"/>
              <a:pPr/>
              <a:t>22</a:t>
            </a:fld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29851150"/>
              </p:ext>
            </p:extLst>
          </p:nvPr>
        </p:nvGraphicFramePr>
        <p:xfrm>
          <a:off x="479377" y="980727"/>
          <a:ext cx="11640292" cy="5375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4" name="Рисунок 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97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35360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8690" y="416351"/>
            <a:ext cx="107709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FF0000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Задача по организации и проведению педагогической аттестации на </a:t>
            </a:r>
          </a:p>
          <a:p>
            <a:pPr algn="ctr"/>
            <a:r>
              <a:rPr lang="ru-RU" altLang="ru-RU" sz="2400" b="1" dirty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</a:t>
            </a:r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а 4 квартал 2019  года </a:t>
            </a: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671" y="1567290"/>
            <a:ext cx="10858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691" y="2734794"/>
            <a:ext cx="1157898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Проанализировать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итоги аттестации, разработать мероприятия по повышению профессиональной компетентности педагогических работников, эффективности и качества педагогического труда, работа с резервом, в срок  сдачи списков, </a:t>
            </a:r>
            <a:r>
              <a:rPr lang="ru-RU" altLang="ru-RU" sz="2000" b="1" dirty="0" err="1" smtClean="0">
                <a:latin typeface="Arial" pitchFamily="34" charset="0"/>
                <a:cs typeface="Arial" pitchFamily="34" charset="0"/>
              </a:rPr>
              <a:t>аттестующихся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в 4 квартале 2019 года,  </a:t>
            </a:r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 01.03.2019 года</a:t>
            </a: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algn="just"/>
            <a:endParaRPr lang="ru-RU" altLang="ru-RU" b="1" dirty="0">
              <a:solidFill>
                <a:srgbClr val="00B05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>
              <a:solidFill>
                <a:srgbClr val="00B050"/>
              </a:solidFill>
            </a:endParaRPr>
          </a:p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       </a:t>
            </a:r>
            <a:endParaRPr lang="ru-RU" altLang="ru-RU" sz="2000" b="1" dirty="0"/>
          </a:p>
        </p:txBody>
      </p:sp>
      <p:pic>
        <p:nvPicPr>
          <p:cNvPr id="7" name="Рисунок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202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35360" y="138112"/>
            <a:ext cx="11617291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3661" y="361394"/>
            <a:ext cx="104028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 Задача по организации работы по наградам </a:t>
            </a:r>
          </a:p>
          <a:p>
            <a:pPr algn="ctr"/>
            <a:r>
              <a:rPr lang="ru-RU" altLang="ru-RU" sz="2400" b="1" dirty="0" smtClean="0">
                <a:solidFill>
                  <a:schemeClr val="tx2"/>
                </a:solidFill>
                <a:latin typeface="Arial" pitchFamily="34" charset="0"/>
                <a:ea typeface="Tahoma" pitchFamily="34" charset="0"/>
                <a:cs typeface="Arial" pitchFamily="34" charset="0"/>
              </a:rPr>
              <a:t>на 2018 - 2019  учебный год </a:t>
            </a: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  <a:p>
            <a:pPr algn="ctr"/>
            <a:endParaRPr lang="ru-RU" altLang="ru-RU" sz="2400" b="1" dirty="0" smtClean="0">
              <a:solidFill>
                <a:srgbClr val="FF0000"/>
              </a:solidFill>
              <a:latin typeface="Arial" pitchFamily="34" charset="0"/>
              <a:ea typeface="Tahoma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1671" y="1567290"/>
            <a:ext cx="108585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>
              <a:buClr>
                <a:srgbClr val="002060"/>
              </a:buClr>
              <a:buFont typeface="Wingdings" pitchFamily="2" charset="2"/>
              <a:buChar char="§"/>
            </a:pPr>
            <a:endParaRPr lang="ru-RU" sz="2400" i="1" dirty="0" smtClean="0">
              <a:solidFill>
                <a:srgbClr val="002060"/>
              </a:solidFill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 smtClean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marL="342900" indent="-342900" algn="just" fontAlgn="base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3691" y="2734794"/>
            <a:ext cx="11578988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Проанализировать 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профессиональную компетентность педагогических работников, эффективность и качество педагогического труда, подготовить заявки на награждение ведомственными наградами главы </a:t>
            </a:r>
            <a:r>
              <a:rPr lang="ru-RU" altLang="ru-RU" sz="2000" b="1" dirty="0" err="1" smtClean="0">
                <a:latin typeface="Arial" pitchFamily="34" charset="0"/>
                <a:cs typeface="Arial" pitchFamily="34" charset="0"/>
              </a:rPr>
              <a:t>Чистопольского</a:t>
            </a:r>
            <a:r>
              <a:rPr lang="ru-RU" altLang="ru-RU" sz="2000" b="1" dirty="0" smtClean="0">
                <a:latin typeface="Arial" pitchFamily="34" charset="0"/>
                <a:cs typeface="Arial" pitchFamily="34" charset="0"/>
              </a:rPr>
              <a:t> муниципального района,  </a:t>
            </a:r>
            <a:r>
              <a:rPr lang="ru-RU" alt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 30.03.2019 года</a:t>
            </a: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alt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algn="just"/>
            <a:endParaRPr lang="ru-RU" altLang="ru-RU" b="1" dirty="0">
              <a:solidFill>
                <a:srgbClr val="00B050"/>
              </a:solidFill>
            </a:endParaRPr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 smtClean="0"/>
          </a:p>
          <a:p>
            <a:pPr marL="285750" indent="-285750" algn="just">
              <a:buFont typeface="Arial" pitchFamily="34" charset="0"/>
              <a:buChar char="•"/>
            </a:pPr>
            <a:endParaRPr lang="ru-RU" altLang="ru-RU" b="1" dirty="0">
              <a:solidFill>
                <a:srgbClr val="00B050"/>
              </a:solidFill>
            </a:endParaRPr>
          </a:p>
          <a:p>
            <a:pPr algn="just"/>
            <a:r>
              <a:rPr lang="ru-RU" altLang="ru-RU" sz="2000" b="1" dirty="0" smtClean="0">
                <a:solidFill>
                  <a:srgbClr val="002060"/>
                </a:solidFill>
              </a:rPr>
              <a:t>       </a:t>
            </a:r>
            <a:endParaRPr lang="ru-RU" altLang="ru-RU" sz="2000" b="1" dirty="0"/>
          </a:p>
        </p:txBody>
      </p:sp>
      <p:pic>
        <p:nvPicPr>
          <p:cNvPr id="7" name="Рисунок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1079673" y="120041"/>
            <a:ext cx="801158" cy="52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78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72792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latin typeface="+mj-lt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lang="ru-RU" sz="2400" b="1" dirty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>
                <a:defRPr/>
              </a:pPr>
              <a:r>
                <a:rPr lang="ru-RU" sz="800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lang="ru-RU" sz="8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defRPr/>
              </a:pPr>
              <a:r>
                <a:rPr lang="ru-RU" sz="8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lang="ru-RU" sz="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644300" y="98796"/>
              <a:ext cx="8199257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ПРЕДПОСЫЛКИ ФОРМИРОВАНИЯ НАЦИОНАЛЬНОЙ СИСТЕМЫ </a:t>
              </a:r>
              <a:endParaRPr lang="ru-RU" b="1" dirty="0" smtClean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  <a:p>
              <a:pPr algn="ctr">
                <a:defRPr/>
              </a:pPr>
              <a:r>
                <a:rPr lang="ru-RU" b="1" dirty="0" smtClean="0">
                  <a:solidFill>
                    <a:schemeClr val="bg1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ПРОФЕССИНАЛЬНОГО  РОСТА ПЕДАГОГИЧЕСКИХ РАБОТНИКОВ</a:t>
              </a:r>
              <a:endParaRPr lang="ru-RU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59682" y="1523484"/>
            <a:ext cx="11823323" cy="444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Повышение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профессионального уровня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педагогических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работников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Вопросы подготовки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педагогических кадров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повышения их квалификации в целях совершенствования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технологий и методик преподавания учебных предметов</a:t>
            </a:r>
          </a:p>
          <a:p>
            <a:pPr lvl="0">
              <a:lnSpc>
                <a:spcPct val="90000"/>
              </a:lnSpc>
            </a:pP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(</a:t>
            </a:r>
            <a:r>
              <a:rPr lang="ru-RU" sz="2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Доклад на заседании президиума Госсовета 23 декабря </a:t>
            </a:r>
            <a:r>
              <a:rPr lang="ru-RU" sz="2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2015 года</a:t>
            </a:r>
            <a:r>
              <a:rPr lang="ru-RU" sz="2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endParaRPr lang="ru-RU" sz="2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28600" lvl="0"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Формирование </a:t>
            </a:r>
            <a:r>
              <a:rPr lang="ru-RU" sz="2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национальной системы учительского роста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направленной, в частности, на установление для </a:t>
            </a:r>
            <a:r>
              <a:rPr lang="ru-RU" sz="2600" b="1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педагогических работников 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уровней владения профессиональными компетенциями, подтверждаемыми результатами аттестации </a:t>
            </a: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поручения Презид</a:t>
            </a:r>
            <a:r>
              <a:rPr lang="ru-RU" sz="2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sz="2200" i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нта по итогам президиума Госсовета 23 декабря </a:t>
            </a:r>
            <a:r>
              <a:rPr lang="ru-RU" sz="2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2015 года)</a:t>
            </a:r>
            <a:endParaRPr lang="ru-RU" sz="2200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61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936" y="834695"/>
            <a:ext cx="12504936" cy="5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644300" y="98796"/>
              <a:ext cx="8199257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НАЦИОНАЛЬНЫЙ ПРОЕКТ «ОБРАЗОВАНИЕ» (2018 г.)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Verdana" pitchFamily="34" charset="0"/>
                <a:cs typeface="Arial" pitchFamily="34" charset="0"/>
              </a:endParaRP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43338" y="1052737"/>
            <a:ext cx="1193966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Задача из Указа Президента РФ от 7 мая 2018 года:</a:t>
            </a:r>
          </a:p>
          <a:p>
            <a:pPr lvl="0">
              <a:lnSpc>
                <a:spcPct val="900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8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внедрение национальной системы профессионального роста педагогических работников, охватывающей не менее 50% учителей общеобразовательных организаций»</a:t>
            </a:r>
          </a:p>
          <a:p>
            <a:pPr lvl="0">
              <a:lnSpc>
                <a:spcPct val="90000"/>
              </a:lnSpc>
            </a:pP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Федеральный </a:t>
            </a: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«Учитель будущего»</a:t>
            </a:r>
          </a:p>
          <a:p>
            <a:pPr lvl="0">
              <a:lnSpc>
                <a:spcPct val="90000"/>
              </a:lnSpc>
            </a:pPr>
            <a:endParaRPr lang="ru-RU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90000"/>
              </a:lnSpc>
            </a:pPr>
            <a:r>
              <a:rPr lang="ru-RU" sz="2800" dirty="0" smtClean="0">
                <a:latin typeface="Arial" pitchFamily="34" charset="0"/>
                <a:ea typeface="Times New Roman"/>
                <a:cs typeface="Arial" pitchFamily="34" charset="0"/>
              </a:rPr>
              <a:t>п.1.4. «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«Введена </a:t>
            </a:r>
            <a:r>
              <a:rPr lang="ru-RU" sz="2800" b="1" i="1" dirty="0">
                <a:latin typeface="Arial" pitchFamily="34" charset="0"/>
                <a:cs typeface="Arial" pitchFamily="34" charset="0"/>
              </a:rPr>
              <a:t>национальная система учительского роста педагогических работников,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том числе введены изменения в номенклатуру должностей педагогических работников, должностей руководителей образовательных организаций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». 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Срок – 31 декабря 2020 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года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/>
                <a:cs typeface="Arial" pitchFamily="34" charset="0"/>
              </a:rPr>
              <a:t>»</a:t>
            </a:r>
          </a:p>
          <a:p>
            <a:pPr marL="342900" lvl="0" indent="-342900">
              <a:lnSpc>
                <a:spcPct val="90000"/>
              </a:lnSpc>
              <a:buFontTx/>
              <a:buChar char="-"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908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8683" y="1851025"/>
            <a:ext cx="12192001" cy="409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834696"/>
            <a:ext cx="5807969" cy="2858804"/>
          </a:xfrm>
          <a:prstGeom prst="rect">
            <a:avLst/>
          </a:prstGeom>
          <a:solidFill>
            <a:srgbClr val="45BBEA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6411762" y="4149428"/>
            <a:ext cx="5780239" cy="2735957"/>
          </a:xfrm>
          <a:prstGeom prst="rect">
            <a:avLst/>
          </a:prstGeom>
          <a:solidFill>
            <a:srgbClr val="015A8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6365498" y="834696"/>
            <a:ext cx="5826503" cy="285693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-1" y="4092176"/>
            <a:ext cx="5807971" cy="2765825"/>
          </a:xfrm>
          <a:prstGeom prst="rect">
            <a:avLst/>
          </a:prstGeom>
          <a:solidFill>
            <a:srgbClr val="C01D23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Группа 4"/>
          <p:cNvGrpSpPr>
            <a:grpSpLocks/>
          </p:cNvGrpSpPr>
          <p:nvPr/>
        </p:nvGrpSpPr>
        <p:grpSpPr bwMode="auto">
          <a:xfrm>
            <a:off x="0" y="0"/>
            <a:ext cx="12192000" cy="839788"/>
            <a:chOff x="0" y="-20242"/>
            <a:chExt cx="9633520" cy="856953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055" y="44556"/>
              <a:ext cx="5112791" cy="693338"/>
            </a:xfrm>
            <a:prstGeom prst="rect">
              <a:avLst/>
            </a:prstGeom>
          </p:spPr>
          <p:txBody>
            <a:bodyPr/>
            <a:lstStyle/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algn="ctr"/>
              <a:r>
                <a:rPr lang="ru-RU" sz="2400" b="1">
                  <a:solidFill>
                    <a:schemeClr val="bg1"/>
                  </a:solidFill>
                  <a:latin typeface="Calibri" pitchFamily="34" charset="0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</a:p>
          </p:txBody>
        </p:sp>
        <p:pic>
          <p:nvPicPr>
            <p:cNvPr id="3121" name="Рисунок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56402" y="149391"/>
              <a:ext cx="753248" cy="682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5374" y="94775"/>
              <a:ext cx="3778146" cy="545922"/>
            </a:xfrm>
            <a:prstGeom prst="rect">
              <a:avLst/>
            </a:prstGeom>
          </p:spPr>
          <p:txBody>
            <a:bodyPr>
              <a:normAutofit/>
            </a:bodyPr>
            <a:lstStyle/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>
                <a:lnSpc>
                  <a:spcPct val="90000"/>
                </a:lnSpc>
              </a:pPr>
              <a:r>
                <a:rPr lang="ru-RU" sz="800" b="1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003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pic>
          <p:nvPicPr>
            <p:cNvPr id="3124" name="Рисунок 3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2" name="Название 1"/>
          <p:cNvSpPr txBox="1">
            <a:spLocks/>
          </p:cNvSpPr>
          <p:nvPr/>
        </p:nvSpPr>
        <p:spPr>
          <a:xfrm>
            <a:off x="99485" y="115888"/>
            <a:ext cx="10028767" cy="627062"/>
          </a:xfrm>
          <a:prstGeom prst="rect">
            <a:avLst/>
          </a:prstGeom>
        </p:spPr>
        <p:txBody>
          <a:bodyPr/>
          <a:lstStyle/>
          <a:p>
            <a:r>
              <a:rPr lang="ru-RU" sz="2200" b="1" dirty="0">
                <a:solidFill>
                  <a:schemeClr val="bg1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МОДЕЛЬ НАЦИОНАЛЬНОЙ СИСТЕМЫ УЧИТЕЛЬСКОГО РОСТА</a:t>
            </a:r>
          </a:p>
          <a:p>
            <a:pPr algn="r"/>
            <a:r>
              <a:rPr lang="ru-RU" b="1" dirty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(проект)</a:t>
            </a:r>
          </a:p>
        </p:txBody>
      </p:sp>
      <p:sp>
        <p:nvSpPr>
          <p:cNvPr id="47" name="Название 1"/>
          <p:cNvSpPr txBox="1">
            <a:spLocks/>
          </p:cNvSpPr>
          <p:nvPr/>
        </p:nvSpPr>
        <p:spPr>
          <a:xfrm>
            <a:off x="524934" y="917575"/>
            <a:ext cx="4995333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ПРОФЕССИОНАЛЬНАЯ ДЕЯТЕЛЬНОСТЬ 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И КАРЬЕРНЫЙ РОСТ</a:t>
            </a: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3485" y="1436688"/>
            <a:ext cx="5107516" cy="495300"/>
          </a:xfrm>
          <a:prstGeom prst="rect">
            <a:avLst/>
          </a:prstGeom>
          <a:gradFill flip="none" rotWithShape="1">
            <a:gsLst>
              <a:gs pos="0">
                <a:srgbClr val="98D8F2">
                  <a:tint val="66000"/>
                  <a:satMod val="160000"/>
                </a:srgbClr>
              </a:gs>
              <a:gs pos="50000">
                <a:srgbClr val="98D8F2">
                  <a:tint val="44500"/>
                  <a:satMod val="160000"/>
                </a:srgbClr>
              </a:gs>
              <a:gs pos="100000">
                <a:srgbClr val="98D8F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5" name="Название 1"/>
          <p:cNvSpPr txBox="1">
            <a:spLocks/>
          </p:cNvSpPr>
          <p:nvPr/>
        </p:nvSpPr>
        <p:spPr>
          <a:xfrm>
            <a:off x="738718" y="1563688"/>
            <a:ext cx="4320116" cy="3048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Профессиональный стандарт педагога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353485" y="143668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353485" y="2211388"/>
            <a:ext cx="5107516" cy="493712"/>
          </a:xfrm>
          <a:prstGeom prst="rect">
            <a:avLst/>
          </a:prstGeom>
          <a:gradFill flip="none" rotWithShape="1">
            <a:gsLst>
              <a:gs pos="0">
                <a:srgbClr val="98D8F2">
                  <a:tint val="66000"/>
                  <a:satMod val="160000"/>
                </a:srgbClr>
              </a:gs>
              <a:gs pos="50000">
                <a:srgbClr val="98D8F2">
                  <a:tint val="44500"/>
                  <a:satMod val="160000"/>
                </a:srgbClr>
              </a:gs>
              <a:gs pos="100000">
                <a:srgbClr val="98D8F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334433" y="2211388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Название 1"/>
          <p:cNvSpPr txBox="1">
            <a:spLocks/>
          </p:cNvSpPr>
          <p:nvPr/>
        </p:nvSpPr>
        <p:spPr>
          <a:xfrm>
            <a:off x="334433" y="2212975"/>
            <a:ext cx="5071533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Основные траектории профессионального (карьерного) роста учителей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3485" y="2979738"/>
            <a:ext cx="5107516" cy="495300"/>
          </a:xfrm>
          <a:prstGeom prst="rect">
            <a:avLst/>
          </a:prstGeom>
          <a:gradFill flip="none" rotWithShape="1">
            <a:gsLst>
              <a:gs pos="0">
                <a:srgbClr val="98D8F2">
                  <a:tint val="66000"/>
                  <a:satMod val="160000"/>
                </a:srgbClr>
              </a:gs>
              <a:gs pos="50000">
                <a:srgbClr val="98D8F2">
                  <a:tint val="44500"/>
                  <a:satMod val="160000"/>
                </a:srgbClr>
              </a:gs>
              <a:gs pos="100000">
                <a:srgbClr val="98D8F2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9" name="Название 1"/>
          <p:cNvSpPr txBox="1">
            <a:spLocks/>
          </p:cNvSpPr>
          <p:nvPr/>
        </p:nvSpPr>
        <p:spPr>
          <a:xfrm>
            <a:off x="690034" y="2987676"/>
            <a:ext cx="4434417" cy="5127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Система специального сопровождения деятельности учителей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72" name="Прямая соединительная линия 71"/>
          <p:cNvCxnSpPr/>
          <p:nvPr/>
        </p:nvCxnSpPr>
        <p:spPr>
          <a:xfrm>
            <a:off x="353485" y="297973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Прямоугольник 79"/>
          <p:cNvSpPr/>
          <p:nvPr/>
        </p:nvSpPr>
        <p:spPr>
          <a:xfrm>
            <a:off x="6750051" y="1436688"/>
            <a:ext cx="5107516" cy="89535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Название 1"/>
          <p:cNvSpPr txBox="1">
            <a:spLocks/>
          </p:cNvSpPr>
          <p:nvPr/>
        </p:nvSpPr>
        <p:spPr>
          <a:xfrm>
            <a:off x="7133167" y="1563688"/>
            <a:ext cx="4320117" cy="768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Среднее и высшее профессиональное образование (по педагогическим направлениям)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82" name="Прямая соединительная линия 81"/>
          <p:cNvCxnSpPr/>
          <p:nvPr/>
        </p:nvCxnSpPr>
        <p:spPr>
          <a:xfrm>
            <a:off x="6750051" y="143668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6750051" y="4662488"/>
            <a:ext cx="5107516" cy="635000"/>
          </a:xfrm>
          <a:prstGeom prst="rect">
            <a:avLst/>
          </a:prstGeom>
          <a:gradFill flip="none" rotWithShape="1">
            <a:gsLst>
              <a:gs pos="0">
                <a:srgbClr val="76B0D8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Название 1"/>
          <p:cNvSpPr txBox="1">
            <a:spLocks/>
          </p:cNvSpPr>
          <p:nvPr/>
        </p:nvSpPr>
        <p:spPr>
          <a:xfrm>
            <a:off x="7133167" y="4838701"/>
            <a:ext cx="4320117" cy="30321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Аттестация педагогических работников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6750051" y="466248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Прямоугольник 119"/>
          <p:cNvSpPr/>
          <p:nvPr/>
        </p:nvSpPr>
        <p:spPr>
          <a:xfrm>
            <a:off x="353485" y="4605339"/>
            <a:ext cx="5107516" cy="623887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" name="Название 1"/>
          <p:cNvSpPr txBox="1">
            <a:spLocks/>
          </p:cNvSpPr>
          <p:nvPr/>
        </p:nvSpPr>
        <p:spPr>
          <a:xfrm>
            <a:off x="323851" y="4581526"/>
            <a:ext cx="5137149" cy="715963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Комплекс государственных мер по повышению статуса и престижа учительской профессии (конкурсы, награды и др.)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126" name="Прямая соединительная линия 125"/>
          <p:cNvCxnSpPr/>
          <p:nvPr/>
        </p:nvCxnSpPr>
        <p:spPr>
          <a:xfrm>
            <a:off x="353485" y="4605338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Название 1"/>
          <p:cNvSpPr txBox="1">
            <a:spLocks/>
          </p:cNvSpPr>
          <p:nvPr/>
        </p:nvSpPr>
        <p:spPr>
          <a:xfrm>
            <a:off x="6637867" y="1052513"/>
            <a:ext cx="4929717" cy="3603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ПРОФЕССИОНАЛЬНОЕ ОБРАЗОВАНИЕ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5" name="Название 1"/>
          <p:cNvSpPr txBox="1">
            <a:spLocks/>
          </p:cNvSpPr>
          <p:nvPr/>
        </p:nvSpPr>
        <p:spPr>
          <a:xfrm>
            <a:off x="6836834" y="4130675"/>
            <a:ext cx="5020733" cy="496888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НЕЗАВИСИМАЯ ОЦЕНКА 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ПРОФЕССИОНАЛЬНОЙ КВАЛИФИКАЦИИ</a:t>
            </a: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6" name="Название 1"/>
          <p:cNvSpPr txBox="1">
            <a:spLocks/>
          </p:cNvSpPr>
          <p:nvPr/>
        </p:nvSpPr>
        <p:spPr>
          <a:xfrm>
            <a:off x="740833" y="4103688"/>
            <a:ext cx="4394200" cy="51435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СОЦИАЛЬНЫЙ СТАТУС </a:t>
            </a:r>
            <a:b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dirty="0">
                <a:solidFill>
                  <a:srgbClr val="C01D23"/>
                </a:solidFill>
                <a:latin typeface="Arial" pitchFamily="34" charset="0"/>
                <a:cs typeface="Arial" pitchFamily="34" charset="0"/>
              </a:rPr>
              <a:t>И ПРЕСТИЖ ПРОФЕССИИ УЧИТЕЛЯ</a:t>
            </a:r>
            <a:endParaRPr lang="ru-RU" sz="1400" b="1" dirty="0">
              <a:solidFill>
                <a:srgbClr val="C01D23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739467" y="2587625"/>
            <a:ext cx="5107517" cy="896938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Название 1"/>
          <p:cNvSpPr txBox="1">
            <a:spLocks/>
          </p:cNvSpPr>
          <p:nvPr/>
        </p:nvSpPr>
        <p:spPr>
          <a:xfrm>
            <a:off x="6959600" y="2714626"/>
            <a:ext cx="4705351" cy="593725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Дополнительное профессиональное образование учителей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>
            <a:off x="6731000" y="2587625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Прямоугольник 74"/>
          <p:cNvSpPr/>
          <p:nvPr/>
        </p:nvSpPr>
        <p:spPr>
          <a:xfrm>
            <a:off x="6726767" y="5346700"/>
            <a:ext cx="5107517" cy="666750"/>
          </a:xfrm>
          <a:prstGeom prst="rect">
            <a:avLst/>
          </a:prstGeom>
          <a:gradFill flip="none" rotWithShape="1">
            <a:gsLst>
              <a:gs pos="0">
                <a:srgbClr val="76B0D8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0" name="Название 1"/>
          <p:cNvSpPr txBox="1">
            <a:spLocks/>
          </p:cNvSpPr>
          <p:nvPr/>
        </p:nvSpPr>
        <p:spPr>
          <a:xfrm>
            <a:off x="6965952" y="5480050"/>
            <a:ext cx="4703233" cy="5334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Конкурсы </a:t>
            </a:r>
            <a:b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профессионального мастерства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>
            <a:off x="6731000" y="5353050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/>
          <p:cNvSpPr/>
          <p:nvPr/>
        </p:nvSpPr>
        <p:spPr>
          <a:xfrm>
            <a:off x="6750051" y="6184900"/>
            <a:ext cx="5107516" cy="666750"/>
          </a:xfrm>
          <a:prstGeom prst="rect">
            <a:avLst/>
          </a:prstGeom>
          <a:gradFill flip="none" rotWithShape="1">
            <a:gsLst>
              <a:gs pos="0">
                <a:srgbClr val="76B0D8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5" name="Название 1"/>
          <p:cNvSpPr txBox="1">
            <a:spLocks/>
          </p:cNvSpPr>
          <p:nvPr/>
        </p:nvSpPr>
        <p:spPr>
          <a:xfrm>
            <a:off x="7023101" y="6265863"/>
            <a:ext cx="4533900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Система государственных и отраслевых наград, почетных званий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6750051" y="6184900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Выноска с четырьмя стрелками 96"/>
          <p:cNvSpPr/>
          <p:nvPr/>
        </p:nvSpPr>
        <p:spPr>
          <a:xfrm>
            <a:off x="3983567" y="2971801"/>
            <a:ext cx="4171951" cy="1852613"/>
          </a:xfrm>
          <a:prstGeom prst="quadArrowCallout">
            <a:avLst/>
          </a:prstGeom>
          <a:solidFill>
            <a:srgbClr val="015A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4" name="Название 1"/>
          <p:cNvSpPr txBox="1">
            <a:spLocks/>
          </p:cNvSpPr>
          <p:nvPr/>
        </p:nvSpPr>
        <p:spPr>
          <a:xfrm>
            <a:off x="4953000" y="3484563"/>
            <a:ext cx="2271184" cy="77311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5000" b="1" dirty="0">
                <a:solidFill>
                  <a:schemeClr val="bg1"/>
                </a:solidFill>
              </a:rPr>
              <a:t>НСУР</a:t>
            </a:r>
            <a:endParaRPr lang="ru-RU" sz="5000" b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334433" y="5334000"/>
            <a:ext cx="5107517" cy="623888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8" name="Название 1"/>
          <p:cNvSpPr txBox="1">
            <a:spLocks/>
          </p:cNvSpPr>
          <p:nvPr/>
        </p:nvSpPr>
        <p:spPr>
          <a:xfrm>
            <a:off x="497417" y="5360988"/>
            <a:ext cx="4927600" cy="715962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Институты и механизмы профессионально-общественного регулирования и поддержки учительского роста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129" name="Прямая соединительная линия 128"/>
          <p:cNvCxnSpPr/>
          <p:nvPr/>
        </p:nvCxnSpPr>
        <p:spPr>
          <a:xfrm>
            <a:off x="334433" y="5334000"/>
            <a:ext cx="5107517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Прямоугольник 98"/>
          <p:cNvSpPr/>
          <p:nvPr/>
        </p:nvSpPr>
        <p:spPr>
          <a:xfrm>
            <a:off x="334433" y="6159501"/>
            <a:ext cx="5107517" cy="62547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2" name="Название 1"/>
          <p:cNvSpPr txBox="1">
            <a:spLocks/>
          </p:cNvSpPr>
          <p:nvPr/>
        </p:nvSpPr>
        <p:spPr>
          <a:xfrm>
            <a:off x="353485" y="6245225"/>
            <a:ext cx="5107516" cy="4953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Этический кодекс учителя</a:t>
            </a: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Общественный профессиональный стандарт </a:t>
            </a:r>
            <a:r>
              <a:rPr lang="en-US" sz="1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>
            <a:off x="353485" y="6165850"/>
            <a:ext cx="5107516" cy="0"/>
          </a:xfrm>
          <a:prstGeom prst="line">
            <a:avLst/>
          </a:prstGeom>
          <a:ln w="19050">
            <a:solidFill>
              <a:srgbClr val="C01D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0" y="94130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</a:t>
              </a:r>
              <a:r>
                <a:rPr kumimoji="0" lang="ru-RU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Verdana" pitchFamily="34" charset="0"/>
                  <a:cs typeface="Arial" pitchFamily="34" charset="0"/>
                </a:rPr>
                <a:t>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51781" y="980728"/>
            <a:ext cx="12031225" cy="602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1.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ПРОФЕССИОНАЛЬНАЯ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ДЕЯТЕЛЬНОСТЬ </a:t>
            </a:r>
            <a:b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КАРЬЕРНЫЙ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РОСТ</a:t>
            </a:r>
          </a:p>
          <a:p>
            <a:pPr lvl="0">
              <a:lnSpc>
                <a:spcPct val="90000"/>
              </a:lnSpc>
              <a:defRPr/>
            </a:pPr>
            <a:endParaRPr lang="ru-RU" sz="28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Профессиональный стандарт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педагога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Основные траектории профессионального (карьерного) роста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учителей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Система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специального сопровождения деятельности учителей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3200" b="1" dirty="0">
              <a:solidFill>
                <a:schemeClr val="tx2"/>
              </a:solidFill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>
              <a:solidFill>
                <a:prstClr val="black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11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126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43338" y="991265"/>
            <a:ext cx="11939667" cy="4945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defRPr/>
            </a:pPr>
            <a:endParaRPr lang="ru-RU" sz="2600" b="1" u="sng" dirty="0" smtClean="0">
              <a:solidFill>
                <a:prstClr val="black"/>
              </a:solidFill>
            </a:endParaRPr>
          </a:p>
          <a:p>
            <a:pPr>
              <a:defRPr/>
            </a:pP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2.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ПРОФЕССИОНАЛЬНОЕ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ОБРАЗОВАНИЕ</a:t>
            </a:r>
            <a: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endParaRPr lang="ru-RU" sz="2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Среднее 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 высшее профессиональное образование </a:t>
            </a:r>
            <a:endParaRPr lang="ru-RU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по педагогическим направлениям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Дополнительное профессиональное образование учителей</a:t>
            </a: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>
              <a:defRPr/>
            </a:pPr>
            <a:endParaRPr lang="ru-RU" sz="28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38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126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166202"/>
            <a:ext cx="12192000" cy="814525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fontScale="92500" lnSpcReduction="2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217656" y="1102578"/>
            <a:ext cx="11823323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НЕЗАВИСИМАЯ ОЦЕНКА </a:t>
            </a:r>
            <a:b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ПРОФЕССИОНАЛЬНОЙ </a:t>
            </a:r>
            <a:r>
              <a:rPr lang="ru-RU" sz="2800" b="1" u="sng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КВАЛИФИКАЦИИ И ДЕЯТЕЛЬНОСТИ</a:t>
            </a:r>
            <a:endParaRPr lang="ru-RU" sz="28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Аттестация педагогических работников</a:t>
            </a:r>
          </a:p>
          <a:p>
            <a:pPr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Конкурсы </a:t>
            </a: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профессионального мастерства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sz="3200" b="1" dirty="0" smtClean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ea typeface="Verdana" pitchFamily="34" charset="0"/>
                <a:cs typeface="Arial" pitchFamily="34" charset="0"/>
              </a:rPr>
              <a:t>Система государственных и отраслевых наград, почетных званий </a:t>
            </a:r>
            <a:endParaRPr lang="ru-RU" sz="3200" b="1" dirty="0">
              <a:solidFill>
                <a:schemeClr val="tx2"/>
              </a:solidFill>
              <a:latin typeface="Arial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534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">
            <a:extLst>
              <a:ext uri="{FF2B5EF4-FFF2-40B4-BE49-F238E27FC236}">
                <a16:creationId xmlns:a16="http://schemas.microsoft.com/office/drawing/2014/main" xmlns="" id="{4793744F-DF04-3C4F-A930-4117ADD44C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1265"/>
            <a:ext cx="12083005" cy="533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4"/>
          <p:cNvGrpSpPr/>
          <p:nvPr/>
        </p:nvGrpSpPr>
        <p:grpSpPr>
          <a:xfrm>
            <a:off x="0" y="0"/>
            <a:ext cx="12192000" cy="980728"/>
            <a:chOff x="0" y="-20242"/>
            <a:chExt cx="9633520" cy="1000970"/>
          </a:xfrm>
        </p:grpSpPr>
        <p:sp>
          <p:nvSpPr>
            <p:cNvPr id="6" name="Название 1"/>
            <p:cNvSpPr txBox="1">
              <a:spLocks/>
            </p:cNvSpPr>
            <p:nvPr/>
          </p:nvSpPr>
          <p:spPr>
            <a:xfrm>
              <a:off x="3656856" y="44624"/>
              <a:ext cx="5112568" cy="69269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Организация  проведения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Verdana" pitchFamily="34" charset="0"/>
                  <a:cs typeface="Verdana" pitchFamily="34" charset="0"/>
                </a:rPr>
                <a:t>федерального этапа Конкурса</a:t>
              </a:r>
              <a:endPara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Verdana" pitchFamily="34" charset="0"/>
                <a:cs typeface="Verdana" pitchFamily="34" charset="0"/>
              </a:endParaRPr>
            </a:p>
          </p:txBody>
        </p: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402" y="149391"/>
              <a:ext cx="753248" cy="682290"/>
            </a:xfrm>
            <a:prstGeom prst="rect">
              <a:avLst/>
            </a:prstGeom>
          </p:spPr>
        </p:pic>
        <p:sp>
          <p:nvSpPr>
            <p:cNvPr id="8" name="Название 1"/>
            <p:cNvSpPr txBox="1">
              <a:spLocks/>
            </p:cNvSpPr>
            <p:nvPr/>
          </p:nvSpPr>
          <p:spPr>
            <a:xfrm>
              <a:off x="1064568" y="584684"/>
              <a:ext cx="2320334" cy="3960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оператор Всероссийского конкурса "Учитель года России" 2018 года</a:t>
              </a:r>
              <a:endParaRPr kumimoji="0" lang="ru-RU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9" name="Название 1"/>
            <p:cNvSpPr txBox="1">
              <a:spLocks/>
            </p:cNvSpPr>
            <p:nvPr/>
          </p:nvSpPr>
          <p:spPr>
            <a:xfrm>
              <a:off x="1064567" y="94319"/>
              <a:ext cx="3778519" cy="546891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ЦЕНТР РЕАЛИЗАЦИИ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ГОСУДАРСТВЕННОЙ ОБРАЗОВАТЕЛЬНОЙ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ПОЛИТИКИ  И ИНФОРМАЦИОННЫХ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Verdana" pitchFamily="34" charset="0"/>
                  <a:ea typeface="Verdana" pitchFamily="34" charset="0"/>
                  <a:cs typeface="Verdana" pitchFamily="34" charset="0"/>
                </a:rPr>
                <a:t>ТЕХНОЛОГИЙ</a:t>
              </a:r>
              <a:endParaRPr kumimoji="0" lang="ru-RU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0" y="-20242"/>
              <a:ext cx="8431214" cy="856953"/>
            </a:xfrm>
            <a:prstGeom prst="rect">
              <a:avLst/>
            </a:prstGeom>
            <a:solidFill>
              <a:srgbClr val="015A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Название 1"/>
            <p:cNvSpPr txBox="1">
              <a:spLocks/>
            </p:cNvSpPr>
            <p:nvPr/>
          </p:nvSpPr>
          <p:spPr>
            <a:xfrm>
              <a:off x="492574" y="98796"/>
              <a:ext cx="8082655" cy="823237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Autofit/>
            </a:bodyPr>
            <a:lstStyle/>
            <a:p>
              <a:pPr lvl="0" algn="ctr">
                <a:defRPr/>
              </a:pPr>
              <a:r>
                <a:rPr lang="ru-RU" sz="2400" b="1" dirty="0">
                  <a:solidFill>
                    <a:prstClr val="white"/>
                  </a:solidFill>
                  <a:latin typeface="Arial" pitchFamily="34" charset="0"/>
                  <a:ea typeface="Verdana" pitchFamily="34" charset="0"/>
                  <a:cs typeface="Arial" pitchFamily="34" charset="0"/>
                </a:rPr>
                <a:t>МОДЕЛЬ НАЦИОНАЛЬНОЙ СИСТЕМЫ УЧИТЕЛЬСКОГО РОСТА</a:t>
              </a:r>
            </a:p>
          </p:txBody>
        </p:sp>
        <p:pic>
          <p:nvPicPr>
            <p:cNvPr id="12" name="Рисунок 3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8913440" y="116632"/>
              <a:ext cx="720080" cy="6480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43338" y="1124744"/>
            <a:ext cx="1193966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БЛОК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 </a:t>
            </a: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СОЦИАЛЬНЫЙ СТАТУС </a:t>
            </a:r>
            <a:b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u="sng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 ПРЕСТИЖ ПРОФЕССИИ УЧИТЕЛЯ</a:t>
            </a:r>
          </a:p>
          <a:p>
            <a:pPr lvl="0">
              <a:defRPr/>
            </a:pPr>
            <a:endParaRPr lang="ru-RU" sz="2400" b="1" u="sng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Комплекс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государственных мер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повышению статуса и престижа учительской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профессии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Институты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 механизмы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профессионально- общественного </a:t>
            </a: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регулирования и поддержки </a:t>
            </a:r>
            <a:r>
              <a:rPr lang="ru-RU" sz="28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учительского роста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ru-RU" sz="28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Общественный профессиональный стандарт – Этический кодекс учителя</a:t>
            </a: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 smtClean="0">
              <a:solidFill>
                <a:srgbClr val="1F497D"/>
              </a:solidFill>
            </a:endParaRPr>
          </a:p>
          <a:p>
            <a:pPr marL="457200" lvl="0" indent="-457200">
              <a:buFont typeface="Arial" panose="020B0604020202020204" pitchFamily="34" charset="0"/>
              <a:buChar char="•"/>
              <a:defRPr/>
            </a:pPr>
            <a:endParaRPr lang="ru-RU" sz="2800" b="1" dirty="0">
              <a:solidFill>
                <a:srgbClr val="1F497D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944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16011</TotalTime>
  <Words>1279</Words>
  <Application>Microsoft Office PowerPoint</Application>
  <PresentationFormat>Произвольный</PresentationFormat>
  <Paragraphs>309</Paragraphs>
  <Slides>24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Тема Office</vt:lpstr>
      <vt:lpstr>1_Тема Office</vt:lpstr>
      <vt:lpstr>ОТДЕЛЬНЫЕ АСПЕКТЫ ФОРМИРОВАНИЯ  МОДЕЛИ НАЦИОНАЛЬНОЙ СИСТЕМЫ  ПРОФЕССИОНАЛЬНОГО РОСТА 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Потенциал конкурсов профессионального мастерства в рамках  национальной системы учительского роста </vt:lpstr>
      <vt:lpstr>Презентация PowerPoint</vt:lpstr>
      <vt:lpstr>Презентация PowerPoint</vt:lpstr>
      <vt:lpstr>Государственные и ведомственные награды  как элемент национальной системы профессионального роста  педагогических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Otdel</cp:lastModifiedBy>
  <cp:revision>694</cp:revision>
  <cp:lastPrinted>2018-11-27T12:58:34Z</cp:lastPrinted>
  <dcterms:created xsi:type="dcterms:W3CDTF">2013-02-06T07:02:31Z</dcterms:created>
  <dcterms:modified xsi:type="dcterms:W3CDTF">2019-01-21T04:22:24Z</dcterms:modified>
</cp:coreProperties>
</file>